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57" r:id="rId3"/>
    <p:sldId id="258" r:id="rId4"/>
    <p:sldId id="28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showGuides="1">
      <p:cViewPr>
        <p:scale>
          <a:sx n="64" d="100"/>
          <a:sy n="64" d="100"/>
        </p:scale>
        <p:origin x="-1440" y="-936"/>
      </p:cViewPr>
      <p:guideLst>
        <p:guide orient="horz" pos="2160"/>
        <p:guide pos="2880"/>
      </p:guideLst>
    </p:cSldViewPr>
  </p:slideViewPr>
  <p:notesTextViewPr>
    <p:cViewPr>
      <p:scale>
        <a:sx n="125" d="100"/>
        <a:sy n="12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B8D92-09DE-4143-8508-50813EB11415}" type="datetimeFigureOut">
              <a:rPr lang="en-US" smtClean="0"/>
              <a:pPr/>
              <a:t>10/6/2014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8DEC62-AFC0-4100-A3AA-B3A2E49BC44B}" type="slidenum">
              <a:rPr lang="en-US" smtClean="0"/>
              <a:pPr/>
              <a:t>‹#›</a:t>
            </a:fld>
            <a:endParaRPr lang="en-US"/>
          </a:p>
        </p:txBody>
      </p:sp>
    </p:spTree>
    <p:extLst>
      <p:ext uri="{BB962C8B-B14F-4D97-AF65-F5344CB8AC3E}">
        <p14:creationId xmlns:p14="http://schemas.microsoft.com/office/powerpoint/2010/main" xmlns="" val="2169806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8DEC62-AFC0-4100-A3AA-B3A2E49BC44B}" type="slidenum">
              <a:rPr lang="en-US" smtClean="0"/>
              <a:pPr/>
              <a:t>17</a:t>
            </a:fld>
            <a:endParaRPr lang="en-US"/>
          </a:p>
        </p:txBody>
      </p:sp>
    </p:spTree>
    <p:extLst>
      <p:ext uri="{BB962C8B-B14F-4D97-AF65-F5344CB8AC3E}">
        <p14:creationId xmlns:p14="http://schemas.microsoft.com/office/powerpoint/2010/main" xmlns="" val="1058006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9DC986-B6E0-4E12-945B-E6C81760CC3C}" type="datetimeFigureOut">
              <a:rPr lang="en-US" smtClean="0"/>
              <a:pPr/>
              <a:t>10/6/2014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DFA94BE-89DC-407F-BD04-4F48A89540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DFA94BE-89DC-407F-BD04-4F48A89540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DFA94BE-89DC-407F-BD04-4F48A89540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DFA94BE-89DC-407F-BD04-4F48A895402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DFA94BE-89DC-407F-BD04-4F48A895402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DFA94BE-89DC-407F-BD04-4F48A895402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DFA94BE-89DC-407F-BD04-4F48A89540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DFA94BE-89DC-407F-BD04-4F48A895402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39DC986-B6E0-4E12-945B-E6C81760CC3C}" type="datetimeFigureOut">
              <a:rPr lang="en-US" smtClean="0"/>
              <a:pPr/>
              <a:t>10/6/2014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DFA94BE-89DC-407F-BD04-4F48A89540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39DC986-B6E0-4E12-945B-E6C81760CC3C}" type="datetimeFigureOut">
              <a:rPr lang="en-US" smtClean="0"/>
              <a:pPr/>
              <a:t>10/6/2014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DFA94BE-89DC-407F-BD04-4F48A89540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39DC986-B6E0-4E12-945B-E6C81760CC3C}" type="datetimeFigureOut">
              <a:rPr lang="en-US" smtClean="0"/>
              <a:pPr/>
              <a:t>10/6/2014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DFA94BE-89DC-407F-BD04-4F48A895402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9DC986-B6E0-4E12-945B-E6C81760CC3C}" type="datetimeFigureOut">
              <a:rPr lang="en-US" smtClean="0"/>
              <a:pPr/>
              <a:t>10/6/2014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DFA94BE-89DC-407F-BD04-4F48A89540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BIOLOGY Keystone</a:t>
            </a:r>
            <a:br>
              <a:rPr lang="en-US" dirty="0" smtClean="0"/>
            </a:br>
            <a:r>
              <a:rPr lang="en-US" dirty="0" smtClean="0"/>
              <a:t>Remediation</a:t>
            </a:r>
            <a:endParaRPr lang="en-US" dirty="0"/>
          </a:p>
        </p:txBody>
      </p:sp>
      <p:sp>
        <p:nvSpPr>
          <p:cNvPr id="3" name="Subtitle 2"/>
          <p:cNvSpPr>
            <a:spLocks noGrp="1"/>
          </p:cNvSpPr>
          <p:nvPr>
            <p:ph type="subTitle" idx="1"/>
          </p:nvPr>
        </p:nvSpPr>
        <p:spPr/>
        <p:txBody>
          <a:bodyPr/>
          <a:lstStyle/>
          <a:p>
            <a:r>
              <a:rPr lang="en-US" dirty="0" smtClean="0"/>
              <a:t>Basic Biological Principles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Is the sum of all the chemical reactions that take in and transform energy and materials from the environment.</a:t>
            </a:r>
          </a:p>
          <a:p>
            <a:r>
              <a:rPr lang="en-US" dirty="0" smtClean="0"/>
              <a:t>The energy needed by organism for repair, growth, and movement is obtained through metabolism</a:t>
            </a:r>
          </a:p>
          <a:p>
            <a:pPr lvl="1"/>
            <a:r>
              <a:rPr lang="en-US" dirty="0" smtClean="0"/>
              <a:t>Ex. photosynthesis</a:t>
            </a:r>
            <a:endParaRPr lang="en-US" dirty="0"/>
          </a:p>
        </p:txBody>
      </p:sp>
      <p:sp>
        <p:nvSpPr>
          <p:cNvPr id="2" name="Title 1"/>
          <p:cNvSpPr>
            <a:spLocks noGrp="1"/>
          </p:cNvSpPr>
          <p:nvPr>
            <p:ph type="title"/>
          </p:nvPr>
        </p:nvSpPr>
        <p:spPr/>
        <p:txBody>
          <a:bodyPr/>
          <a:lstStyle/>
          <a:p>
            <a:r>
              <a:rPr lang="en-US" dirty="0" smtClean="0"/>
              <a:t>Metabolism</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All living things grow and increase in size.</a:t>
            </a:r>
          </a:p>
          <a:p>
            <a:r>
              <a:rPr lang="en-US" i="1" dirty="0" smtClean="0"/>
              <a:t>Cell division- </a:t>
            </a:r>
            <a:r>
              <a:rPr lang="en-US" dirty="0" smtClean="0"/>
              <a:t>is the formation of two new cells from an existing cell.</a:t>
            </a:r>
          </a:p>
          <a:p>
            <a:pPr lvl="1"/>
            <a:r>
              <a:rPr lang="en-US" dirty="0" smtClean="0"/>
              <a:t>Unicellular -cell division and enlargement</a:t>
            </a:r>
          </a:p>
          <a:p>
            <a:pPr lvl="1"/>
            <a:r>
              <a:rPr lang="en-US" dirty="0" err="1" smtClean="0"/>
              <a:t>Multicellular</a:t>
            </a:r>
            <a:r>
              <a:rPr lang="en-US" dirty="0" smtClean="0"/>
              <a:t>- cell division, cell enlargement, and development</a:t>
            </a:r>
          </a:p>
          <a:p>
            <a:r>
              <a:rPr lang="en-US" i="1" dirty="0" smtClean="0"/>
              <a:t>Development</a:t>
            </a:r>
            <a:r>
              <a:rPr lang="en-US" dirty="0" smtClean="0"/>
              <a:t> is the process by which an organism becomes a mature adult.  </a:t>
            </a:r>
          </a:p>
          <a:p>
            <a:r>
              <a:rPr lang="en-US" dirty="0" smtClean="0"/>
              <a:t>For example, humans begin as a single cell. Then, the cell divides, grows, and divides again until it forms a layered ball of cells. At this point, the cells differentiate. That is, they specialize to become different types of cells (e.g., muscle cells, skin cells, brain cells, etc.). Eventually, all of the basic human structures form, and the embryo becomes a fetus. Then, the fetus grows until it is born and becomes an infant. Finally, the infant continues to grow into a toddler, the toddler becomes a child, the child grows into a teenager, and the teenager becomes an adult.</a:t>
            </a:r>
          </a:p>
          <a:p>
            <a:endParaRPr lang="en-US" dirty="0"/>
          </a:p>
        </p:txBody>
      </p:sp>
      <p:sp>
        <p:nvSpPr>
          <p:cNvPr id="2" name="Title 1"/>
          <p:cNvSpPr>
            <a:spLocks noGrp="1"/>
          </p:cNvSpPr>
          <p:nvPr>
            <p:ph type="title"/>
          </p:nvPr>
        </p:nvSpPr>
        <p:spPr/>
        <p:txBody>
          <a:bodyPr/>
          <a:lstStyle/>
          <a:p>
            <a:r>
              <a:rPr lang="en-US" dirty="0" smtClean="0"/>
              <a:t>Growth and Development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Production of new organisms and is essential for the continuation of a species.</a:t>
            </a:r>
          </a:p>
          <a:p>
            <a:r>
              <a:rPr lang="en-US" dirty="0" smtClean="0"/>
              <a:t>Genetic material (DNA) is passed to offspring</a:t>
            </a:r>
          </a:p>
          <a:p>
            <a:r>
              <a:rPr lang="en-US" i="1" dirty="0" smtClean="0"/>
              <a:t>Asexual Reproduction </a:t>
            </a:r>
            <a:r>
              <a:rPr lang="en-US" dirty="0" smtClean="0"/>
              <a:t> only one “parent” is needed and the offspring is genetically identical to parent</a:t>
            </a:r>
          </a:p>
          <a:p>
            <a:r>
              <a:rPr lang="en-US" i="1" dirty="0" smtClean="0"/>
              <a:t>Sexual Reproduction </a:t>
            </a:r>
            <a:r>
              <a:rPr lang="en-US" dirty="0" smtClean="0"/>
              <a:t>hereditary information recombines from two organism of the same species.  The resulting offspring contain </a:t>
            </a:r>
            <a:r>
              <a:rPr lang="en-US" i="1" dirty="0" smtClean="0"/>
              <a:t>genes</a:t>
            </a:r>
            <a:r>
              <a:rPr lang="en-US" dirty="0" smtClean="0"/>
              <a:t> (short segment of DNA that contains instructions for traits)from both parents</a:t>
            </a:r>
            <a:endParaRPr lang="en-US" i="1" dirty="0"/>
          </a:p>
        </p:txBody>
      </p:sp>
      <p:sp>
        <p:nvSpPr>
          <p:cNvPr id="2" name="Title 1"/>
          <p:cNvSpPr>
            <a:spLocks noGrp="1"/>
          </p:cNvSpPr>
          <p:nvPr>
            <p:ph type="title"/>
          </p:nvPr>
        </p:nvSpPr>
        <p:spPr/>
        <p:txBody>
          <a:bodyPr/>
          <a:lstStyle/>
          <a:p>
            <a:r>
              <a:rPr lang="en-US" dirty="0" smtClean="0"/>
              <a:t>Reproduction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Populations of living organism evolve or change through time.</a:t>
            </a:r>
          </a:p>
          <a:p>
            <a:r>
              <a:rPr lang="en-US" dirty="0" smtClean="0"/>
              <a:t>Important to survival in a changing world.</a:t>
            </a:r>
          </a:p>
          <a:p>
            <a:r>
              <a:rPr lang="en-US" dirty="0" smtClean="0"/>
              <a:t>Individual’s genetic characteristics do not change during a lifetime</a:t>
            </a:r>
          </a:p>
        </p:txBody>
      </p:sp>
      <p:sp>
        <p:nvSpPr>
          <p:cNvPr id="2" name="Title 1"/>
          <p:cNvSpPr>
            <a:spLocks noGrp="1"/>
          </p:cNvSpPr>
          <p:nvPr>
            <p:ph type="title"/>
          </p:nvPr>
        </p:nvSpPr>
        <p:spPr/>
        <p:txBody>
          <a:bodyPr/>
          <a:lstStyle/>
          <a:p>
            <a:r>
              <a:rPr lang="en-US" dirty="0" smtClean="0"/>
              <a:t>Change Through Time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A scientific theory that serves as one of the foundations of biology is the cell theory. This theory puts forth the following:</a:t>
            </a:r>
          </a:p>
          <a:p>
            <a:pPr marL="850392" lvl="1" indent="-457200">
              <a:buFont typeface="+mj-lt"/>
              <a:buAutoNum type="arabicPeriod"/>
            </a:pPr>
            <a:r>
              <a:rPr lang="en-US" dirty="0" smtClean="0"/>
              <a:t>the cell is the basic building block in all living things</a:t>
            </a:r>
          </a:p>
          <a:p>
            <a:pPr marL="850392" lvl="1" indent="-457200">
              <a:buFont typeface="+mj-lt"/>
              <a:buAutoNum type="arabicPeriod"/>
            </a:pPr>
            <a:r>
              <a:rPr lang="en-US" dirty="0" smtClean="0"/>
              <a:t>all organisms are made up of one or more cells</a:t>
            </a:r>
          </a:p>
          <a:p>
            <a:pPr marL="850392" lvl="1" indent="-457200">
              <a:buFont typeface="+mj-lt"/>
              <a:buAutoNum type="arabicPeriod"/>
            </a:pPr>
            <a:r>
              <a:rPr lang="en-US" dirty="0" smtClean="0"/>
              <a:t>cells arise from other cells through a cellular division process known as mitosis</a:t>
            </a:r>
          </a:p>
          <a:p>
            <a:pPr marL="850392" lvl="1" indent="-457200">
              <a:buFont typeface="+mj-lt"/>
              <a:buAutoNum type="arabicPeriod"/>
            </a:pPr>
            <a:r>
              <a:rPr lang="en-US" dirty="0" smtClean="0"/>
              <a:t>cells carry genetic material that is passed on to “daughter” cells during mitosis</a:t>
            </a:r>
          </a:p>
          <a:p>
            <a:pPr marL="850392" lvl="1" indent="-457200">
              <a:buFont typeface="+mj-lt"/>
              <a:buAutoNum type="arabicPeriod"/>
            </a:pPr>
            <a:r>
              <a:rPr lang="en-US" dirty="0" smtClean="0"/>
              <a:t>all cells are essentially the same in chemical composition</a:t>
            </a:r>
          </a:p>
          <a:p>
            <a:pPr marL="850392" lvl="1" indent="-457200">
              <a:buFont typeface="+mj-lt"/>
              <a:buAutoNum type="arabicPeriod"/>
            </a:pPr>
            <a:r>
              <a:rPr lang="en-US" dirty="0" smtClean="0"/>
              <a:t>energy flow (i.e., metabolism) occurs within cells </a:t>
            </a:r>
          </a:p>
          <a:p>
            <a:endParaRPr lang="en-US" dirty="0"/>
          </a:p>
        </p:txBody>
      </p:sp>
      <p:sp>
        <p:nvSpPr>
          <p:cNvPr id="2" name="Title 1"/>
          <p:cNvSpPr>
            <a:spLocks noGrp="1"/>
          </p:cNvSpPr>
          <p:nvPr>
            <p:ph type="title"/>
          </p:nvPr>
        </p:nvSpPr>
        <p:spPr/>
        <p:txBody>
          <a:bodyPr/>
          <a:lstStyle/>
          <a:p>
            <a:r>
              <a:rPr lang="en-US" dirty="0" smtClean="0"/>
              <a:t>Cell Theory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 cell theory was gradually developed over time by many different scientists. In the late 1830's, two scientists - Theodor Schwann and Matthias </a:t>
            </a:r>
            <a:r>
              <a:rPr lang="en-US" dirty="0" err="1" smtClean="0"/>
              <a:t>Jakob</a:t>
            </a:r>
            <a:r>
              <a:rPr lang="en-US" dirty="0" smtClean="0"/>
              <a:t> </a:t>
            </a:r>
            <a:r>
              <a:rPr lang="en-US" dirty="0" err="1" smtClean="0"/>
              <a:t>Schleiden</a:t>
            </a:r>
            <a:r>
              <a:rPr lang="en-US" dirty="0" smtClean="0"/>
              <a:t> - formally proposed the first two statements in the theory, but they also erroneously thought that cells arose through spontaneous generation. Then, in the late 1850's, another scientist named Rudolf Virchow amended the cell theory by suggesting that new cells must arise from pre-existing cells. Finally, as technology and scientific knowledge improved, the other statements were added to the cell theory.</a:t>
            </a:r>
          </a:p>
          <a:p>
            <a:endParaRPr lang="en-US" dirty="0"/>
          </a:p>
        </p:txBody>
      </p:sp>
      <p:sp>
        <p:nvSpPr>
          <p:cNvPr id="2" name="Title 1"/>
          <p:cNvSpPr>
            <a:spLocks noGrp="1"/>
          </p:cNvSpPr>
          <p:nvPr>
            <p:ph type="title"/>
          </p:nvPr>
        </p:nvSpPr>
        <p:spPr/>
        <p:txBody>
          <a:bodyPr/>
          <a:lstStyle/>
          <a:p>
            <a:r>
              <a:rPr lang="en-US" dirty="0" smtClean="0"/>
              <a:t>Cell Theory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Cells are complex “basic building blocks” of living organisms, and they all share one purpose – to organize and survive.</a:t>
            </a:r>
          </a:p>
          <a:p>
            <a:r>
              <a:rPr lang="en-US" dirty="0" smtClean="0"/>
              <a:t>In unicellular, or single-celled, organisms, each cell contains all of the components necessary for its own survival. In </a:t>
            </a:r>
            <a:r>
              <a:rPr lang="en-US" dirty="0" err="1" smtClean="0"/>
              <a:t>multicellular</a:t>
            </a:r>
            <a:r>
              <a:rPr lang="en-US" dirty="0" smtClean="0"/>
              <a:t>, or many-celled, organisms, each cell has a different set of functions, and they are dependent on other cells for their survival.</a:t>
            </a:r>
          </a:p>
          <a:p>
            <a:pPr>
              <a:buNone/>
            </a:pPr>
            <a:endParaRPr lang="en-US" dirty="0"/>
          </a:p>
        </p:txBody>
      </p:sp>
      <p:sp>
        <p:nvSpPr>
          <p:cNvPr id="2" name="Title 1"/>
          <p:cNvSpPr>
            <a:spLocks noGrp="1"/>
          </p:cNvSpPr>
          <p:nvPr>
            <p:ph type="title"/>
          </p:nvPr>
        </p:nvSpPr>
        <p:spPr/>
        <p:txBody>
          <a:bodyPr/>
          <a:lstStyle/>
          <a:p>
            <a:r>
              <a:rPr lang="en-US" dirty="0" smtClean="0"/>
              <a:t>Cells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i="1" dirty="0" smtClean="0"/>
              <a:t>Prokaryotic cells do not have a true nucleus or membrane-bound organelles.</a:t>
            </a:r>
            <a:endParaRPr lang="en-US" dirty="0" smtClean="0"/>
          </a:p>
          <a:p>
            <a:r>
              <a:rPr lang="en-US" dirty="0" smtClean="0"/>
              <a:t>The word </a:t>
            </a:r>
            <a:r>
              <a:rPr lang="en-US" i="1" dirty="0" smtClean="0"/>
              <a:t>prokaryote</a:t>
            </a:r>
            <a:r>
              <a:rPr lang="en-US" dirty="0" smtClean="0"/>
              <a:t> comes from the combination of the Greek (</a:t>
            </a:r>
            <a:r>
              <a:rPr lang="en-US" i="1" dirty="0" smtClean="0"/>
              <a:t>pro-</a:t>
            </a:r>
            <a:r>
              <a:rPr lang="en-US" dirty="0" smtClean="0"/>
              <a:t>) "before" and (</a:t>
            </a:r>
            <a:r>
              <a:rPr lang="en-US" i="1" dirty="0" err="1" smtClean="0"/>
              <a:t>karyon</a:t>
            </a:r>
            <a:r>
              <a:rPr lang="en-US" dirty="0" smtClean="0"/>
              <a:t>) "</a:t>
            </a:r>
            <a:r>
              <a:rPr lang="en-US" dirty="0" err="1" smtClean="0"/>
              <a:t>kernal</a:t>
            </a:r>
            <a:r>
              <a:rPr lang="en-US" dirty="0" smtClean="0"/>
              <a:t>" or "nucleus."</a:t>
            </a:r>
          </a:p>
          <a:p>
            <a:r>
              <a:rPr lang="en-US" dirty="0" smtClean="0"/>
              <a:t>Prokaryotic organisms differ from eukaryotic organisms in complexity and structure. Except for a few species, most prokaryotic organisms are unicellular. All lack a well-defined nucleus, and are much smaller and simpler than eukaryotic organisms. Prokaryotes also have simpler stages of growth and development. Simple organisms such as bacteria, blue-green algae, and </a:t>
            </a:r>
            <a:r>
              <a:rPr lang="en-US" dirty="0" err="1" smtClean="0"/>
              <a:t>archaea</a:t>
            </a:r>
            <a:r>
              <a:rPr lang="en-US" dirty="0" smtClean="0"/>
              <a:t> are examples of prokaryotes.</a:t>
            </a:r>
          </a:p>
          <a:p>
            <a:endParaRPr lang="en-US" dirty="0"/>
          </a:p>
        </p:txBody>
      </p:sp>
      <p:sp>
        <p:nvSpPr>
          <p:cNvPr id="2" name="Title 1"/>
          <p:cNvSpPr>
            <a:spLocks noGrp="1"/>
          </p:cNvSpPr>
          <p:nvPr>
            <p:ph type="title"/>
          </p:nvPr>
        </p:nvSpPr>
        <p:spPr/>
        <p:txBody>
          <a:bodyPr/>
          <a:lstStyle/>
          <a:p>
            <a:r>
              <a:rPr lang="en-US" dirty="0" smtClean="0"/>
              <a:t>Prokaryotes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85000" lnSpcReduction="20000"/>
          </a:bodyPr>
          <a:lstStyle/>
          <a:p>
            <a:r>
              <a:rPr lang="en-US" i="1" dirty="0" smtClean="0"/>
              <a:t>Eukaryotic cells have nuclei and organelles that are separated from the cytoplasm by membranes.</a:t>
            </a:r>
            <a:endParaRPr lang="en-US" dirty="0" smtClean="0"/>
          </a:p>
          <a:p>
            <a:r>
              <a:rPr lang="en-US" dirty="0" smtClean="0"/>
              <a:t>The word </a:t>
            </a:r>
            <a:r>
              <a:rPr lang="en-US" i="1" dirty="0" smtClean="0"/>
              <a:t>eukaryote</a:t>
            </a:r>
            <a:r>
              <a:rPr lang="en-US" dirty="0" smtClean="0"/>
              <a:t> from the combination of the Greek (</a:t>
            </a:r>
            <a:r>
              <a:rPr lang="en-US" i="1" dirty="0" err="1" smtClean="0"/>
              <a:t>eu</a:t>
            </a:r>
            <a:r>
              <a:rPr lang="en-US" i="1" dirty="0" smtClean="0"/>
              <a:t>-</a:t>
            </a:r>
            <a:r>
              <a:rPr lang="en-US" dirty="0" smtClean="0"/>
              <a:t>) "true" and (</a:t>
            </a:r>
            <a:r>
              <a:rPr lang="en-US" i="1" dirty="0" err="1" smtClean="0"/>
              <a:t>karyon</a:t>
            </a:r>
            <a:r>
              <a:rPr lang="en-US" dirty="0" smtClean="0"/>
              <a:t>) "</a:t>
            </a:r>
            <a:r>
              <a:rPr lang="en-US" dirty="0" err="1" smtClean="0"/>
              <a:t>kernal</a:t>
            </a:r>
            <a:r>
              <a:rPr lang="en-US" dirty="0" smtClean="0"/>
              <a:t>" or "nucleus." </a:t>
            </a:r>
          </a:p>
          <a:p>
            <a:r>
              <a:rPr lang="en-US" dirty="0" smtClean="0"/>
              <a:t>Eukaryotic organisms are more complex than prokaryotes and have cells with nuclei and membrane-bound organelles. Most types of eukaryotic organisms are </a:t>
            </a:r>
            <a:r>
              <a:rPr lang="en-US" dirty="0" err="1" smtClean="0"/>
              <a:t>multicellular</a:t>
            </a:r>
            <a:r>
              <a:rPr lang="en-US" dirty="0" smtClean="0"/>
              <a:t>. Cells in </a:t>
            </a:r>
            <a:r>
              <a:rPr lang="en-US" dirty="0" err="1" smtClean="0"/>
              <a:t>multicellular</a:t>
            </a:r>
            <a:r>
              <a:rPr lang="en-US" dirty="0" smtClean="0"/>
              <a:t> eukaryotes can be organized into tissues, organs, and organ systems.</a:t>
            </a:r>
          </a:p>
          <a:p>
            <a:r>
              <a:rPr lang="en-US" dirty="0" smtClean="0"/>
              <a:t>Developmental stages of single-celled eukaryotes are more complex than prokaryotic stages. </a:t>
            </a:r>
            <a:r>
              <a:rPr lang="en-US" dirty="0" err="1" smtClean="0"/>
              <a:t>Multicellular</a:t>
            </a:r>
            <a:r>
              <a:rPr lang="en-US" dirty="0" smtClean="0"/>
              <a:t> development is even more complex. Protozoa, fungi, plants, and animals are all examples of eukaryotes. </a:t>
            </a:r>
          </a:p>
          <a:p>
            <a:endParaRPr lang="en-US" dirty="0"/>
          </a:p>
        </p:txBody>
      </p:sp>
      <p:sp>
        <p:nvSpPr>
          <p:cNvPr id="6" name="Title 5"/>
          <p:cNvSpPr>
            <a:spLocks noGrp="1"/>
          </p:cNvSpPr>
          <p:nvPr>
            <p:ph type="title"/>
          </p:nvPr>
        </p:nvSpPr>
        <p:spPr/>
        <p:txBody>
          <a:bodyPr/>
          <a:lstStyle/>
          <a:p>
            <a:r>
              <a:rPr lang="en-US" dirty="0" smtClean="0"/>
              <a:t>Eukaryotes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a:p>
        </p:txBody>
      </p:sp>
      <p:sp>
        <p:nvSpPr>
          <p:cNvPr id="4" name="Title 3"/>
          <p:cNvSpPr>
            <a:spLocks noGrp="1"/>
          </p:cNvSpPr>
          <p:nvPr>
            <p:ph type="title"/>
          </p:nvPr>
        </p:nvSpPr>
        <p:spPr/>
        <p:txBody>
          <a:bodyPr/>
          <a:lstStyle/>
          <a:p>
            <a:r>
              <a:rPr lang="en-US" dirty="0" smtClean="0"/>
              <a:t>Prokaryote Vs. Eukaryote</a:t>
            </a:r>
            <a:endParaRPr lang="en-US" dirty="0"/>
          </a:p>
        </p:txBody>
      </p:sp>
      <p:pic>
        <p:nvPicPr>
          <p:cNvPr id="1026" name="Picture 2" descr="http://www.phschool.com/science/biology_place/biocoach/images/cells/allcell.jpg"/>
          <p:cNvPicPr>
            <a:picLocks noChangeAspect="1" noChangeArrowheads="1"/>
          </p:cNvPicPr>
          <p:nvPr/>
        </p:nvPicPr>
        <p:blipFill>
          <a:blip r:embed="rId2" cstate="print"/>
          <a:srcRect/>
          <a:stretch>
            <a:fillRect/>
          </a:stretch>
        </p:blipFill>
        <p:spPr bwMode="auto">
          <a:xfrm>
            <a:off x="1600200" y="1828800"/>
            <a:ext cx="5943600" cy="393763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51510" indent="-514350">
              <a:buFont typeface="+mj-lt"/>
              <a:buAutoNum type="arabicPeriod"/>
            </a:pPr>
            <a:r>
              <a:rPr lang="en-US" dirty="0" smtClean="0"/>
              <a:t>Organization and Cells</a:t>
            </a:r>
          </a:p>
          <a:p>
            <a:pPr marL="651510" indent="-514350">
              <a:buFont typeface="+mj-lt"/>
              <a:buAutoNum type="arabicPeriod"/>
            </a:pPr>
            <a:r>
              <a:rPr lang="en-US" dirty="0" smtClean="0"/>
              <a:t>Response to Stimuli</a:t>
            </a:r>
          </a:p>
          <a:p>
            <a:pPr marL="651510" indent="-514350">
              <a:buFont typeface="+mj-lt"/>
              <a:buAutoNum type="arabicPeriod"/>
            </a:pPr>
            <a:r>
              <a:rPr lang="en-US" dirty="0" smtClean="0"/>
              <a:t>Homeostasis</a:t>
            </a:r>
          </a:p>
          <a:p>
            <a:pPr marL="651510" indent="-514350">
              <a:buFont typeface="+mj-lt"/>
              <a:buAutoNum type="arabicPeriod"/>
            </a:pPr>
            <a:r>
              <a:rPr lang="en-US" dirty="0" smtClean="0"/>
              <a:t>Metabolism</a:t>
            </a:r>
          </a:p>
          <a:p>
            <a:pPr marL="651510" indent="-514350">
              <a:buFont typeface="+mj-lt"/>
              <a:buAutoNum type="arabicPeriod"/>
            </a:pPr>
            <a:r>
              <a:rPr lang="en-US" dirty="0" smtClean="0"/>
              <a:t>Growth and Development</a:t>
            </a:r>
          </a:p>
          <a:p>
            <a:pPr marL="651510" indent="-514350">
              <a:buFont typeface="+mj-lt"/>
              <a:buAutoNum type="arabicPeriod"/>
            </a:pPr>
            <a:r>
              <a:rPr lang="en-US" dirty="0" smtClean="0"/>
              <a:t>Reproduction</a:t>
            </a:r>
          </a:p>
          <a:p>
            <a:pPr marL="651510" indent="-514350">
              <a:buFont typeface="+mj-lt"/>
              <a:buAutoNum type="arabicPeriod"/>
            </a:pPr>
            <a:r>
              <a:rPr lang="en-US" dirty="0" smtClean="0"/>
              <a:t>Change through time</a:t>
            </a:r>
            <a:endParaRPr lang="en-US" dirty="0"/>
          </a:p>
        </p:txBody>
      </p:sp>
      <p:sp>
        <p:nvSpPr>
          <p:cNvPr id="2" name="Title 1"/>
          <p:cNvSpPr>
            <a:spLocks noGrp="1"/>
          </p:cNvSpPr>
          <p:nvPr>
            <p:ph type="title"/>
          </p:nvPr>
        </p:nvSpPr>
        <p:spPr/>
        <p:txBody>
          <a:bodyPr/>
          <a:lstStyle/>
          <a:p>
            <a:r>
              <a:rPr lang="en-US" dirty="0" smtClean="0"/>
              <a:t>Seven Characteristics of Life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p:cNvGraphicFramePr>
            <a:graphicFrameLocks noGrp="1"/>
          </p:cNvGraphicFramePr>
          <p:nvPr>
            <p:ph idx="1"/>
          </p:nvPr>
        </p:nvGraphicFramePr>
        <p:xfrm>
          <a:off x="457200" y="1481138"/>
          <a:ext cx="8229600" cy="604520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pPr algn="ctr"/>
                      <a:r>
                        <a:rPr lang="en-US" dirty="0" smtClean="0"/>
                        <a:t>Characteristic</a:t>
                      </a:r>
                      <a:endParaRPr lang="en-US" dirty="0"/>
                    </a:p>
                  </a:txBody>
                  <a:tcPr/>
                </a:tc>
                <a:tc>
                  <a:txBody>
                    <a:bodyPr/>
                    <a:lstStyle/>
                    <a:p>
                      <a:pPr algn="ctr"/>
                      <a:r>
                        <a:rPr lang="en-US" dirty="0" smtClean="0"/>
                        <a:t>Prokaryote</a:t>
                      </a:r>
                      <a:endParaRPr lang="en-US" dirty="0"/>
                    </a:p>
                  </a:txBody>
                  <a:tcPr/>
                </a:tc>
                <a:tc>
                  <a:txBody>
                    <a:bodyPr/>
                    <a:lstStyle/>
                    <a:p>
                      <a:pPr algn="ctr"/>
                      <a:r>
                        <a:rPr lang="en-US" dirty="0" smtClean="0"/>
                        <a:t>Eukaryote</a:t>
                      </a:r>
                      <a:endParaRPr lang="en-US" dirty="0"/>
                    </a:p>
                  </a:txBody>
                  <a:tcPr/>
                </a:tc>
              </a:tr>
              <a:tr h="370840">
                <a:tc>
                  <a:txBody>
                    <a:bodyPr/>
                    <a:lstStyle/>
                    <a:p>
                      <a:r>
                        <a:rPr lang="en-US" dirty="0" smtClean="0"/>
                        <a:t>Cells are enclosed within</a:t>
                      </a:r>
                      <a:r>
                        <a:rPr lang="en-US" baseline="0" dirty="0" smtClean="0"/>
                        <a:t> a plasma membrane</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Cells contain DNA.</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Cells contain</a:t>
                      </a:r>
                      <a:r>
                        <a:rPr lang="en-US" baseline="0" dirty="0" smtClean="0"/>
                        <a:t> </a:t>
                      </a:r>
                      <a:r>
                        <a:rPr lang="en-US" baseline="0" dirty="0" err="1" smtClean="0"/>
                        <a:t>ribosomes</a:t>
                      </a:r>
                      <a:r>
                        <a:rPr lang="en-US" baseline="0" dirty="0" smtClean="0"/>
                        <a:t>.</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Cell</a:t>
                      </a:r>
                      <a:r>
                        <a:rPr lang="en-US" baseline="0" dirty="0" smtClean="0"/>
                        <a:t> membranes are surrounded by a cell wall.</a:t>
                      </a:r>
                      <a:endParaRPr lang="en-US" dirty="0"/>
                    </a:p>
                  </a:txBody>
                  <a:tcPr/>
                </a:tc>
                <a:tc>
                  <a:txBody>
                    <a:bodyPr/>
                    <a:lstStyle/>
                    <a:p>
                      <a:pPr algn="ctr"/>
                      <a:r>
                        <a:rPr lang="en-US" dirty="0" smtClean="0"/>
                        <a:t>Yes</a:t>
                      </a:r>
                      <a:endParaRPr lang="en-US" dirty="0"/>
                    </a:p>
                  </a:txBody>
                  <a:tcPr/>
                </a:tc>
                <a:tc>
                  <a:txBody>
                    <a:bodyPr/>
                    <a:lstStyle/>
                    <a:p>
                      <a:pPr algn="ctr"/>
                      <a:r>
                        <a:rPr lang="en-US" dirty="0" smtClean="0"/>
                        <a:t>Plants, most fungi, and some</a:t>
                      </a:r>
                      <a:r>
                        <a:rPr lang="en-US" baseline="0" dirty="0" smtClean="0"/>
                        <a:t> </a:t>
                      </a:r>
                      <a:r>
                        <a:rPr lang="en-US" baseline="0" dirty="0" err="1" smtClean="0"/>
                        <a:t>protists</a:t>
                      </a:r>
                      <a:endParaRPr lang="en-US" dirty="0"/>
                    </a:p>
                  </a:txBody>
                  <a:tcPr/>
                </a:tc>
              </a:tr>
              <a:tr h="370840">
                <a:tc>
                  <a:txBody>
                    <a:bodyPr/>
                    <a:lstStyle/>
                    <a:p>
                      <a:r>
                        <a:rPr lang="en-US" dirty="0" smtClean="0"/>
                        <a:t>Cells contain a nucleus.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Includes unicellular</a:t>
                      </a:r>
                      <a:r>
                        <a:rPr lang="en-US" baseline="0" dirty="0" smtClean="0"/>
                        <a:t> organisms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Includes</a:t>
                      </a:r>
                      <a:r>
                        <a:rPr lang="en-US" baseline="0" dirty="0" smtClean="0"/>
                        <a:t> </a:t>
                      </a:r>
                      <a:r>
                        <a:rPr lang="en-US" baseline="0" dirty="0" err="1" smtClean="0"/>
                        <a:t>multicellular</a:t>
                      </a:r>
                      <a:r>
                        <a:rPr lang="en-US" baseline="0" dirty="0" smtClean="0"/>
                        <a:t> organisms.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All cells are able to perform all functions necessary for life.</a:t>
                      </a:r>
                      <a:endParaRPr lang="en-US" dirty="0"/>
                    </a:p>
                  </a:txBody>
                  <a:tcPr/>
                </a:tc>
                <a:tc>
                  <a:txBody>
                    <a:bodyPr/>
                    <a:lstStyle/>
                    <a:p>
                      <a:pPr algn="ctr"/>
                      <a:r>
                        <a:rPr lang="en-US" dirty="0" smtClean="0"/>
                        <a:t>Yes</a:t>
                      </a:r>
                      <a:endParaRPr lang="en-US" dirty="0"/>
                    </a:p>
                  </a:txBody>
                  <a:tcPr/>
                </a:tc>
                <a:tc>
                  <a:txBody>
                    <a:bodyPr/>
                    <a:lstStyle/>
                    <a:p>
                      <a:pPr algn="ctr"/>
                      <a:r>
                        <a:rPr lang="en-US" dirty="0" smtClean="0"/>
                        <a:t>No</a:t>
                      </a:r>
                      <a:endParaRPr lang="en-US" dirty="0"/>
                    </a:p>
                  </a:txBody>
                  <a:tcPr/>
                </a:tc>
              </a:tr>
            </a:tbl>
          </a:graphicData>
        </a:graphic>
      </p:graphicFrame>
      <p:sp>
        <p:nvSpPr>
          <p:cNvPr id="4" name="Title 3"/>
          <p:cNvSpPr>
            <a:spLocks noGrp="1"/>
          </p:cNvSpPr>
          <p:nvPr>
            <p:ph type="title"/>
          </p:nvPr>
        </p:nvSpPr>
        <p:spPr/>
        <p:txBody>
          <a:bodyPr>
            <a:normAutofit fontScale="90000"/>
          </a:bodyPr>
          <a:lstStyle/>
          <a:p>
            <a:r>
              <a:rPr lang="en-US" dirty="0" smtClean="0"/>
              <a:t>Comparison of Prokaryote and Eukaryote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a:xfrm>
            <a:off x="533400" y="90055"/>
            <a:ext cx="8229600" cy="1143000"/>
          </a:xfrm>
        </p:spPr>
        <p:txBody>
          <a:bodyPr/>
          <a:lstStyle/>
          <a:p>
            <a:r>
              <a:rPr lang="en-US" dirty="0" smtClean="0"/>
              <a:t>Cell Structure</a:t>
            </a:r>
            <a:endParaRPr lang="en-US" dirty="0"/>
          </a:p>
        </p:txBody>
      </p:sp>
      <p:pic>
        <p:nvPicPr>
          <p:cNvPr id="1026" name="Picture 2" descr="http://www.animalcute.net/wp-content/uploads/2011/11/Animal-And-Plant-Cell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00" y="1219200"/>
            <a:ext cx="5486400" cy="55498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78584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i="1" dirty="0"/>
              <a:t>Cytoplasm</a:t>
            </a:r>
            <a:r>
              <a:rPr lang="en-US" dirty="0"/>
              <a:t> is a suspension fluid that houses the other organelles. </a:t>
            </a:r>
            <a:endParaRPr lang="en-US" dirty="0" smtClean="0"/>
          </a:p>
          <a:p>
            <a:r>
              <a:rPr lang="en-US" dirty="0" smtClean="0"/>
              <a:t>The </a:t>
            </a:r>
            <a:r>
              <a:rPr lang="en-US" b="1" i="1" dirty="0"/>
              <a:t>cell membrane</a:t>
            </a:r>
            <a:r>
              <a:rPr lang="en-US" i="1" dirty="0"/>
              <a:t> </a:t>
            </a:r>
            <a:r>
              <a:rPr lang="en-US" dirty="0"/>
              <a:t>(or </a:t>
            </a:r>
            <a:r>
              <a:rPr lang="en-US" i="1" dirty="0"/>
              <a:t>plasma membrane</a:t>
            </a:r>
            <a:r>
              <a:rPr lang="en-US" dirty="0"/>
              <a:t>) acts as a boundary layer around the cytoplasm thus separating cells from their outside environments. </a:t>
            </a:r>
            <a:endParaRPr lang="en-US" dirty="0" smtClean="0"/>
          </a:p>
          <a:p>
            <a:pPr lvl="1"/>
            <a:r>
              <a:rPr lang="en-US" dirty="0" smtClean="0"/>
              <a:t>In </a:t>
            </a:r>
            <a:r>
              <a:rPr lang="en-US" dirty="0"/>
              <a:t>addition to being able to recognize chemical signals, the cell membrane is selectively permeable to chemicals and controls which molecules enter and leave the cell. Nutrients first enter the cell through the cell membrane. </a:t>
            </a:r>
            <a:endParaRPr lang="en-US" dirty="0" smtClean="0"/>
          </a:p>
          <a:p>
            <a:pPr lvl="1"/>
            <a:r>
              <a:rPr lang="en-US" dirty="0" smtClean="0"/>
              <a:t>The </a:t>
            </a:r>
            <a:r>
              <a:rPr lang="en-US" b="1" i="1" dirty="0"/>
              <a:t>cell wall</a:t>
            </a:r>
            <a:r>
              <a:rPr lang="en-US" dirty="0"/>
              <a:t> is a secretion of the cell membrane; it provides protection from physical injury, and with the vacuole, it provides structural support.</a:t>
            </a:r>
          </a:p>
        </p:txBody>
      </p:sp>
      <p:sp>
        <p:nvSpPr>
          <p:cNvPr id="2" name="Title 1"/>
          <p:cNvSpPr>
            <a:spLocks noGrp="1"/>
          </p:cNvSpPr>
          <p:nvPr>
            <p:ph type="title"/>
          </p:nvPr>
        </p:nvSpPr>
        <p:spPr/>
        <p:txBody>
          <a:bodyPr/>
          <a:lstStyle/>
          <a:p>
            <a:r>
              <a:rPr lang="en-US" dirty="0" smtClean="0"/>
              <a:t>Organelles</a:t>
            </a:r>
            <a:endParaRPr lang="en-US" dirty="0"/>
          </a:p>
        </p:txBody>
      </p:sp>
    </p:spTree>
    <p:extLst>
      <p:ext uri="{BB962C8B-B14F-4D97-AF65-F5344CB8AC3E}">
        <p14:creationId xmlns:p14="http://schemas.microsoft.com/office/powerpoint/2010/main" xmlns="" val="2796451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A </a:t>
            </a:r>
            <a:r>
              <a:rPr lang="en-US" b="1" i="1" dirty="0"/>
              <a:t>vacuole</a:t>
            </a:r>
            <a:r>
              <a:rPr lang="en-US" dirty="0"/>
              <a:t> stores water and ingested food in a fluid sack. It also removes waste from cells and produces turgor pressure against the cell wall for cellular support. </a:t>
            </a:r>
            <a:endParaRPr lang="en-US" dirty="0" smtClean="0"/>
          </a:p>
          <a:p>
            <a:r>
              <a:rPr lang="en-US" b="1" i="1" dirty="0" smtClean="0"/>
              <a:t>Lysosomes</a:t>
            </a:r>
            <a:r>
              <a:rPr lang="en-US" dirty="0" smtClean="0"/>
              <a:t> </a:t>
            </a:r>
            <a:r>
              <a:rPr lang="en-US" dirty="0"/>
              <a:t>contain enzymes specialized to break down ingested materials, secretions, and wastes. </a:t>
            </a:r>
            <a:endParaRPr lang="en-US" dirty="0" smtClean="0"/>
          </a:p>
          <a:p>
            <a:r>
              <a:rPr lang="en-US" dirty="0" smtClean="0"/>
              <a:t>The </a:t>
            </a:r>
            <a:r>
              <a:rPr lang="en-US" b="1" i="1" dirty="0"/>
              <a:t>Golgi </a:t>
            </a:r>
            <a:r>
              <a:rPr lang="en-US" b="1" i="1" dirty="0" smtClean="0"/>
              <a:t>apparatus (</a:t>
            </a:r>
            <a:r>
              <a:rPr lang="en-US" i="1" dirty="0"/>
              <a:t>Golgi </a:t>
            </a:r>
            <a:r>
              <a:rPr lang="en-US" i="1" dirty="0" smtClean="0"/>
              <a:t>complex) </a:t>
            </a:r>
            <a:r>
              <a:rPr lang="en-US" dirty="0" smtClean="0"/>
              <a:t>processes and transports wastes(and </a:t>
            </a:r>
            <a:r>
              <a:rPr lang="en-US" dirty="0"/>
              <a:t>other </a:t>
            </a:r>
            <a:r>
              <a:rPr lang="en-US" dirty="0" smtClean="0"/>
              <a:t>materials)out </a:t>
            </a:r>
            <a:r>
              <a:rPr lang="en-US" dirty="0"/>
              <a:t>of the </a:t>
            </a:r>
            <a:r>
              <a:rPr lang="en-US" dirty="0" smtClean="0"/>
              <a:t>cell.</a:t>
            </a:r>
          </a:p>
          <a:p>
            <a:pPr lvl="1"/>
            <a:r>
              <a:rPr lang="en-US" dirty="0" smtClean="0"/>
              <a:t> processes</a:t>
            </a:r>
            <a:r>
              <a:rPr lang="en-US" dirty="0"/>
              <a:t>, sorts, and </a:t>
            </a:r>
            <a:r>
              <a:rPr lang="en-US" dirty="0" smtClean="0"/>
              <a:t>modifies </a:t>
            </a:r>
            <a:r>
              <a:rPr lang="en-US" dirty="0"/>
              <a:t>proteins in cells.</a:t>
            </a:r>
          </a:p>
        </p:txBody>
      </p:sp>
      <p:sp>
        <p:nvSpPr>
          <p:cNvPr id="2" name="Title 1"/>
          <p:cNvSpPr>
            <a:spLocks noGrp="1"/>
          </p:cNvSpPr>
          <p:nvPr>
            <p:ph type="title"/>
          </p:nvPr>
        </p:nvSpPr>
        <p:spPr/>
        <p:txBody>
          <a:bodyPr/>
          <a:lstStyle/>
          <a:p>
            <a:r>
              <a:rPr lang="en-US" dirty="0" smtClean="0"/>
              <a:t>Organelles</a:t>
            </a:r>
            <a:endParaRPr lang="en-US" dirty="0"/>
          </a:p>
        </p:txBody>
      </p:sp>
    </p:spTree>
    <p:extLst>
      <p:ext uri="{BB962C8B-B14F-4D97-AF65-F5344CB8AC3E}">
        <p14:creationId xmlns:p14="http://schemas.microsoft.com/office/powerpoint/2010/main" xmlns="" val="284939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a:t>
            </a:r>
            <a:r>
              <a:rPr lang="en-US" b="1" i="1" dirty="0"/>
              <a:t>nucleus</a:t>
            </a:r>
            <a:r>
              <a:rPr lang="en-US" dirty="0"/>
              <a:t> is like the "brain" of the cell. It contains chromosomal information on </a:t>
            </a:r>
            <a:r>
              <a:rPr lang="en-US" dirty="0" smtClean="0"/>
              <a:t>chromatin</a:t>
            </a:r>
            <a:r>
              <a:rPr lang="en-US" dirty="0"/>
              <a:t>. </a:t>
            </a:r>
            <a:endParaRPr lang="en-US" dirty="0" smtClean="0"/>
          </a:p>
          <a:p>
            <a:pPr lvl="1"/>
            <a:r>
              <a:rPr lang="en-US" dirty="0" smtClean="0"/>
              <a:t>The </a:t>
            </a:r>
            <a:r>
              <a:rPr lang="en-US" b="1" i="1" dirty="0"/>
              <a:t>chromatin</a:t>
            </a:r>
            <a:r>
              <a:rPr lang="en-US" dirty="0"/>
              <a:t> is composed of long, thin strands of DNA which contains "instructions" that control cell metabolism and heredity. </a:t>
            </a:r>
            <a:endParaRPr lang="en-US" dirty="0" smtClean="0"/>
          </a:p>
          <a:p>
            <a:r>
              <a:rPr lang="en-US" b="1" i="1" dirty="0" smtClean="0"/>
              <a:t>Ribosomes</a:t>
            </a:r>
            <a:r>
              <a:rPr lang="en-US" dirty="0" smtClean="0"/>
              <a:t> </a:t>
            </a:r>
            <a:r>
              <a:rPr lang="en-US" dirty="0"/>
              <a:t>are RNA and protein complexes that are found in all cells. </a:t>
            </a:r>
            <a:endParaRPr lang="en-US" dirty="0" smtClean="0"/>
          </a:p>
          <a:p>
            <a:pPr lvl="1"/>
            <a:r>
              <a:rPr lang="en-US" dirty="0" smtClean="0"/>
              <a:t>These </a:t>
            </a:r>
            <a:r>
              <a:rPr lang="en-US" dirty="0"/>
              <a:t>complexes help cells during protein translation by joining amino acids together to form polypeptides.</a:t>
            </a:r>
          </a:p>
        </p:txBody>
      </p:sp>
      <p:sp>
        <p:nvSpPr>
          <p:cNvPr id="2" name="Title 1"/>
          <p:cNvSpPr>
            <a:spLocks noGrp="1"/>
          </p:cNvSpPr>
          <p:nvPr>
            <p:ph type="title"/>
          </p:nvPr>
        </p:nvSpPr>
        <p:spPr/>
        <p:txBody>
          <a:bodyPr/>
          <a:lstStyle/>
          <a:p>
            <a:r>
              <a:rPr lang="en-US" dirty="0" smtClean="0"/>
              <a:t>Organelles</a:t>
            </a:r>
            <a:endParaRPr lang="en-US" dirty="0"/>
          </a:p>
        </p:txBody>
      </p:sp>
    </p:spTree>
    <p:extLst>
      <p:ext uri="{BB962C8B-B14F-4D97-AF65-F5344CB8AC3E}">
        <p14:creationId xmlns:p14="http://schemas.microsoft.com/office/powerpoint/2010/main" xmlns="" val="29805157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i="1" dirty="0"/>
              <a:t>Mitochondria</a:t>
            </a:r>
            <a:r>
              <a:rPr lang="en-US" dirty="0"/>
              <a:t> act like a stomach for the cell; they take in nutrients, break them down and create energy for the cell. </a:t>
            </a:r>
            <a:endParaRPr lang="en-US" dirty="0" smtClean="0"/>
          </a:p>
          <a:p>
            <a:pPr lvl="1"/>
            <a:r>
              <a:rPr lang="en-US" dirty="0" smtClean="0"/>
              <a:t>Power house of the cell</a:t>
            </a:r>
          </a:p>
          <a:p>
            <a:pPr lvl="1"/>
            <a:r>
              <a:rPr lang="en-US" b="1" i="1" dirty="0" smtClean="0"/>
              <a:t>Mighty Mitochondria</a:t>
            </a:r>
          </a:p>
          <a:p>
            <a:r>
              <a:rPr lang="en-US" b="1" i="1" dirty="0" smtClean="0"/>
              <a:t>Chloroplasts</a:t>
            </a:r>
            <a:r>
              <a:rPr lang="en-US" dirty="0" smtClean="0"/>
              <a:t> </a:t>
            </a:r>
            <a:r>
              <a:rPr lang="en-US" dirty="0"/>
              <a:t>are the food producers in a plant cell</a:t>
            </a:r>
            <a:r>
              <a:rPr lang="en-US" dirty="0" smtClean="0"/>
              <a:t>.</a:t>
            </a:r>
          </a:p>
          <a:p>
            <a:r>
              <a:rPr lang="en-US" dirty="0" smtClean="0"/>
              <a:t>The </a:t>
            </a:r>
            <a:r>
              <a:rPr lang="en-US" b="1" i="1" dirty="0"/>
              <a:t>endoplasmic reticulum (ER) </a:t>
            </a:r>
            <a:r>
              <a:rPr lang="en-US" dirty="0"/>
              <a:t>transports proteins within cells. </a:t>
            </a:r>
            <a:endParaRPr lang="en-US" dirty="0" smtClean="0"/>
          </a:p>
          <a:p>
            <a:pPr lvl="1"/>
            <a:r>
              <a:rPr lang="en-US" dirty="0" smtClean="0"/>
              <a:t>the </a:t>
            </a:r>
            <a:r>
              <a:rPr lang="en-US" dirty="0"/>
              <a:t>location of lipid synthesis on the </a:t>
            </a:r>
            <a:r>
              <a:rPr lang="en-US" i="1" dirty="0"/>
              <a:t>smooth</a:t>
            </a:r>
            <a:r>
              <a:rPr lang="en-US" dirty="0"/>
              <a:t> side, </a:t>
            </a:r>
            <a:endParaRPr lang="en-US" dirty="0" smtClean="0"/>
          </a:p>
          <a:p>
            <a:pPr lvl="1"/>
            <a:r>
              <a:rPr lang="en-US" dirty="0"/>
              <a:t>+</a:t>
            </a:r>
            <a:r>
              <a:rPr lang="en-US" dirty="0" smtClean="0"/>
              <a:t>and </a:t>
            </a:r>
            <a:r>
              <a:rPr lang="en-US" dirty="0"/>
              <a:t>proteins are synthesized on the ribosome-studded, </a:t>
            </a:r>
            <a:r>
              <a:rPr lang="en-US" i="1" dirty="0"/>
              <a:t>rough ER</a:t>
            </a:r>
            <a:r>
              <a:rPr lang="en-US" dirty="0"/>
              <a:t>.</a:t>
            </a:r>
          </a:p>
        </p:txBody>
      </p:sp>
      <p:sp>
        <p:nvSpPr>
          <p:cNvPr id="2" name="Title 1"/>
          <p:cNvSpPr>
            <a:spLocks noGrp="1"/>
          </p:cNvSpPr>
          <p:nvPr>
            <p:ph type="title"/>
          </p:nvPr>
        </p:nvSpPr>
        <p:spPr/>
        <p:txBody>
          <a:bodyPr/>
          <a:lstStyle/>
          <a:p>
            <a:r>
              <a:rPr lang="en-US" dirty="0" smtClean="0"/>
              <a:t>Organelles</a:t>
            </a:r>
            <a:endParaRPr lang="en-US" dirty="0"/>
          </a:p>
        </p:txBody>
      </p:sp>
    </p:spTree>
    <p:extLst>
      <p:ext uri="{BB962C8B-B14F-4D97-AF65-F5344CB8AC3E}">
        <p14:creationId xmlns:p14="http://schemas.microsoft.com/office/powerpoint/2010/main" xmlns="" val="36912095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Many organic and inorganic substances dissolved in cells allow chemical reactions that are necessary to maintain life to take place. </a:t>
            </a:r>
            <a:endParaRPr lang="en-US" dirty="0" smtClean="0"/>
          </a:p>
          <a:p>
            <a:r>
              <a:rPr lang="en-US" dirty="0" smtClean="0"/>
              <a:t>Large </a:t>
            </a:r>
            <a:r>
              <a:rPr lang="en-US" dirty="0"/>
              <a:t>organic food molecules, such as proteins and starches, must initially be broken down, or digested, into amino acids and simple sugars, respectively. </a:t>
            </a:r>
            <a:endParaRPr lang="en-US" dirty="0" smtClean="0"/>
          </a:p>
          <a:p>
            <a:pPr lvl="1"/>
            <a:r>
              <a:rPr lang="en-US" dirty="0" smtClean="0"/>
              <a:t>These </a:t>
            </a:r>
            <a:r>
              <a:rPr lang="en-US" dirty="0"/>
              <a:t>smaller particles are then able to enter the cell through the processes of diffusion and active transport. Once nutrients enter a cell, the cell will use them as building blocks for other compounds that are necessary for life.</a:t>
            </a:r>
          </a:p>
        </p:txBody>
      </p:sp>
      <p:sp>
        <p:nvSpPr>
          <p:cNvPr id="2" name="Title 1"/>
          <p:cNvSpPr>
            <a:spLocks noGrp="1"/>
          </p:cNvSpPr>
          <p:nvPr>
            <p:ph type="title"/>
          </p:nvPr>
        </p:nvSpPr>
        <p:spPr/>
        <p:txBody>
          <a:bodyPr/>
          <a:lstStyle/>
          <a:p>
            <a:r>
              <a:rPr lang="en-US" dirty="0" smtClean="0"/>
              <a:t>Nutrients in the Cell</a:t>
            </a:r>
            <a:endParaRPr lang="en-US" dirty="0"/>
          </a:p>
        </p:txBody>
      </p:sp>
    </p:spTree>
    <p:extLst>
      <p:ext uri="{BB962C8B-B14F-4D97-AF65-F5344CB8AC3E}">
        <p14:creationId xmlns:p14="http://schemas.microsoft.com/office/powerpoint/2010/main" xmlns="" val="8170128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626801403"/>
              </p:ext>
            </p:extLst>
          </p:nvPr>
        </p:nvGraphicFramePr>
        <p:xfrm>
          <a:off x="457200" y="1481138"/>
          <a:ext cx="8229600" cy="4525962"/>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pPr algn="ctr"/>
                      <a:r>
                        <a:rPr lang="en-US" dirty="0" smtClean="0"/>
                        <a:t>Organelle</a:t>
                      </a:r>
                      <a:endParaRPr lang="en-US" dirty="0"/>
                    </a:p>
                  </a:txBody>
                  <a:tcPr/>
                </a:tc>
                <a:tc>
                  <a:txBody>
                    <a:bodyPr/>
                    <a:lstStyle/>
                    <a:p>
                      <a:pPr algn="ctr"/>
                      <a:r>
                        <a:rPr lang="en-US" dirty="0" smtClean="0"/>
                        <a:t>Plant Cell</a:t>
                      </a:r>
                      <a:endParaRPr lang="en-US" dirty="0"/>
                    </a:p>
                  </a:txBody>
                  <a:tcPr/>
                </a:tc>
                <a:tc>
                  <a:txBody>
                    <a:bodyPr/>
                    <a:lstStyle/>
                    <a:p>
                      <a:pPr algn="ctr"/>
                      <a:r>
                        <a:rPr lang="en-US" dirty="0" smtClean="0"/>
                        <a:t>Animal Cell</a:t>
                      </a:r>
                      <a:endParaRPr lang="en-US" dirty="0"/>
                    </a:p>
                  </a:txBody>
                  <a:tcPr/>
                </a:tc>
              </a:tr>
              <a:tr h="467360">
                <a:tc>
                  <a:txBody>
                    <a:bodyPr/>
                    <a:lstStyle/>
                    <a:p>
                      <a:pPr algn="ctr"/>
                      <a:r>
                        <a:rPr lang="en-US" dirty="0" smtClean="0"/>
                        <a:t>Cell Membrane</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Nucleus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Mitochondria</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Ribosomes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Golgi</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Endoplasmic</a:t>
                      </a:r>
                      <a:r>
                        <a:rPr lang="en-US" baseline="0" dirty="0" smtClean="0"/>
                        <a:t> Reticulum </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Cell</a:t>
                      </a:r>
                      <a:r>
                        <a:rPr lang="en-US" baseline="0" dirty="0" smtClean="0"/>
                        <a:t> Wall</a:t>
                      </a:r>
                      <a:endParaRPr lang="en-US" dirty="0"/>
                    </a:p>
                  </a:txBody>
                  <a:tcPr/>
                </a:tc>
                <a:tc>
                  <a:txBody>
                    <a:bodyPr/>
                    <a:lstStyle/>
                    <a:p>
                      <a:pPr algn="ctr"/>
                      <a:r>
                        <a:rPr lang="en-US" dirty="0" smtClean="0"/>
                        <a:t>Yes</a:t>
                      </a:r>
                      <a:endParaRPr lang="en-US" dirty="0"/>
                    </a:p>
                  </a:txBody>
                  <a:tcPr/>
                </a:tc>
                <a:tc>
                  <a:txBody>
                    <a:bodyPr/>
                    <a:lstStyle/>
                    <a:p>
                      <a:pPr algn="ctr"/>
                      <a:r>
                        <a:rPr lang="en-US" dirty="0" smtClean="0"/>
                        <a:t>No</a:t>
                      </a:r>
                      <a:endParaRPr lang="en-US" dirty="0"/>
                    </a:p>
                  </a:txBody>
                  <a:tcPr/>
                </a:tc>
              </a:tr>
              <a:tr h="370840">
                <a:tc>
                  <a:txBody>
                    <a:bodyPr/>
                    <a:lstStyle/>
                    <a:p>
                      <a:pPr algn="ctr"/>
                      <a:r>
                        <a:rPr lang="en-US" dirty="0" smtClean="0"/>
                        <a:t>Chloroplast</a:t>
                      </a:r>
                      <a:r>
                        <a:rPr lang="en-US" baseline="0" dirty="0" smtClean="0"/>
                        <a:t> </a:t>
                      </a:r>
                      <a:endParaRPr lang="en-US" dirty="0"/>
                    </a:p>
                  </a:txBody>
                  <a:tcPr/>
                </a:tc>
                <a:tc>
                  <a:txBody>
                    <a:bodyPr/>
                    <a:lstStyle/>
                    <a:p>
                      <a:pPr algn="ctr"/>
                      <a:r>
                        <a:rPr lang="en-US" dirty="0" smtClean="0"/>
                        <a:t>Yes</a:t>
                      </a:r>
                      <a:endParaRPr lang="en-US" dirty="0"/>
                    </a:p>
                  </a:txBody>
                  <a:tcPr/>
                </a:tc>
                <a:tc>
                  <a:txBody>
                    <a:bodyPr/>
                    <a:lstStyle/>
                    <a:p>
                      <a:pPr algn="ctr"/>
                      <a:r>
                        <a:rPr lang="en-US" dirty="0" smtClean="0"/>
                        <a:t>No</a:t>
                      </a:r>
                      <a:endParaRPr lang="en-US" dirty="0"/>
                    </a:p>
                  </a:txBody>
                  <a:tcPr/>
                </a:tc>
              </a:tr>
              <a:tr h="370840">
                <a:tc>
                  <a:txBody>
                    <a:bodyPr/>
                    <a:lstStyle/>
                    <a:p>
                      <a:pPr algn="ctr"/>
                      <a:r>
                        <a:rPr lang="en-US" dirty="0" smtClean="0"/>
                        <a:t>Lysosomes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t>Centrioles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bl>
          </a:graphicData>
        </a:graphic>
      </p:graphicFrame>
      <p:sp>
        <p:nvSpPr>
          <p:cNvPr id="2" name="Title 1"/>
          <p:cNvSpPr>
            <a:spLocks noGrp="1"/>
          </p:cNvSpPr>
          <p:nvPr>
            <p:ph type="title"/>
          </p:nvPr>
        </p:nvSpPr>
        <p:spPr/>
        <p:txBody>
          <a:bodyPr/>
          <a:lstStyle/>
          <a:p>
            <a:r>
              <a:rPr lang="en-US" dirty="0" smtClean="0"/>
              <a:t>Plant Cell Vs. Animal Cell</a:t>
            </a:r>
            <a:endParaRPr lang="en-US" dirty="0"/>
          </a:p>
        </p:txBody>
      </p:sp>
    </p:spTree>
    <p:extLst>
      <p:ext uri="{BB962C8B-B14F-4D97-AF65-F5344CB8AC3E}">
        <p14:creationId xmlns:p14="http://schemas.microsoft.com/office/powerpoint/2010/main" xmlns="" val="3910610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High degree of order within an organism’s internal and external parts and its interactions with the living world.</a:t>
            </a:r>
          </a:p>
          <a:p>
            <a:pPr lvl="1"/>
            <a:r>
              <a:rPr lang="en-US" dirty="0" smtClean="0"/>
              <a:t>Everything that exists in the world is made up of matter, and all matter is made up of atoms. </a:t>
            </a:r>
          </a:p>
          <a:p>
            <a:pPr lvl="1"/>
            <a:r>
              <a:rPr lang="en-US" dirty="0" smtClean="0"/>
              <a:t>Elements form compounds.  Organisms are made from many different compounds.</a:t>
            </a:r>
          </a:p>
          <a:p>
            <a:pPr lvl="1"/>
            <a:r>
              <a:rPr lang="en-US" dirty="0" smtClean="0"/>
              <a:t>Living organisms also contain cells. </a:t>
            </a:r>
            <a:r>
              <a:rPr lang="en-US" b="1" i="1" dirty="0" smtClean="0"/>
              <a:t>Unicellular organisms</a:t>
            </a:r>
            <a:r>
              <a:rPr lang="en-US" i="1" dirty="0" smtClean="0"/>
              <a:t> </a:t>
            </a:r>
            <a:r>
              <a:rPr lang="en-US" dirty="0" smtClean="0"/>
              <a:t>only contain one cell, but </a:t>
            </a:r>
            <a:r>
              <a:rPr lang="en-US" b="1" i="1" dirty="0" err="1" smtClean="0"/>
              <a:t>multicellular</a:t>
            </a:r>
            <a:r>
              <a:rPr lang="en-US" b="1" i="1" dirty="0" smtClean="0"/>
              <a:t> organisms</a:t>
            </a:r>
            <a:r>
              <a:rPr lang="en-US" dirty="0" smtClean="0"/>
              <a:t> contain many cells that are specialized to perform different functions.</a:t>
            </a:r>
            <a:endParaRPr lang="en-US" dirty="0"/>
          </a:p>
        </p:txBody>
      </p:sp>
      <p:sp>
        <p:nvSpPr>
          <p:cNvPr id="2" name="Title 1"/>
          <p:cNvSpPr>
            <a:spLocks noGrp="1"/>
          </p:cNvSpPr>
          <p:nvPr>
            <p:ph type="title"/>
          </p:nvPr>
        </p:nvSpPr>
        <p:spPr/>
        <p:txBody>
          <a:bodyPr/>
          <a:lstStyle/>
          <a:p>
            <a:r>
              <a:rPr lang="en-US" dirty="0" smtClean="0"/>
              <a:t>Organization and Cells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Cell</a:t>
            </a:r>
          </a:p>
          <a:p>
            <a:endParaRPr lang="en-US" dirty="0" smtClean="0"/>
          </a:p>
          <a:p>
            <a:r>
              <a:rPr lang="en-US" dirty="0" smtClean="0"/>
              <a:t>Tissue</a:t>
            </a:r>
          </a:p>
          <a:p>
            <a:endParaRPr lang="en-US" dirty="0" smtClean="0"/>
          </a:p>
          <a:p>
            <a:r>
              <a:rPr lang="en-US" dirty="0" smtClean="0"/>
              <a:t>Organ</a:t>
            </a:r>
          </a:p>
          <a:p>
            <a:endParaRPr lang="en-US" dirty="0" smtClean="0"/>
          </a:p>
          <a:p>
            <a:r>
              <a:rPr lang="en-US" dirty="0" smtClean="0"/>
              <a:t>Organ System</a:t>
            </a:r>
          </a:p>
          <a:p>
            <a:endParaRPr lang="en-US" dirty="0" smtClean="0"/>
          </a:p>
          <a:p>
            <a:r>
              <a:rPr lang="en-US" dirty="0" smtClean="0"/>
              <a:t>Organism</a:t>
            </a:r>
            <a:endParaRPr lang="en-US" dirty="0"/>
          </a:p>
        </p:txBody>
      </p:sp>
      <p:sp>
        <p:nvSpPr>
          <p:cNvPr id="3" name="Title 2"/>
          <p:cNvSpPr>
            <a:spLocks noGrp="1"/>
          </p:cNvSpPr>
          <p:nvPr>
            <p:ph type="title"/>
          </p:nvPr>
        </p:nvSpPr>
        <p:spPr/>
        <p:txBody>
          <a:bodyPr/>
          <a:lstStyle/>
          <a:p>
            <a:r>
              <a:rPr lang="en-US" dirty="0" smtClean="0"/>
              <a:t>Organization</a:t>
            </a:r>
            <a:endParaRPr lang="en-US" dirty="0"/>
          </a:p>
        </p:txBody>
      </p:sp>
      <p:sp>
        <p:nvSpPr>
          <p:cNvPr id="6" name="Down Arrow 5"/>
          <p:cNvSpPr/>
          <p:nvPr/>
        </p:nvSpPr>
        <p:spPr>
          <a:xfrm>
            <a:off x="1143000" y="20574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1295400" y="28956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1447800" y="38100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1600200" y="48006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Atom </a:t>
            </a:r>
            <a:r>
              <a:rPr lang="en-US" dirty="0" smtClean="0">
                <a:sym typeface="Wingdings" pitchFamily="2" charset="2"/>
              </a:rPr>
              <a:t> molecule  macromolecule  organelle  cell  tissue  organ  organ system  organism</a:t>
            </a:r>
          </a:p>
          <a:p>
            <a:r>
              <a:rPr lang="en-US" b="1" i="1" dirty="0" smtClean="0"/>
              <a:t>Organelles</a:t>
            </a:r>
            <a:r>
              <a:rPr lang="en-US" dirty="0" smtClean="0"/>
              <a:t> are specialized subunits in the cell, which each have their own specific function. They are usually enclosed in their own lipid membrane. There are many types of organelles, such as </a:t>
            </a:r>
            <a:r>
              <a:rPr lang="en-US" dirty="0" err="1" smtClean="0"/>
              <a:t>ribosomes</a:t>
            </a:r>
            <a:r>
              <a:rPr lang="en-US" dirty="0" smtClean="0"/>
              <a:t>, nuclei, endoplasmic reticulum, and </a:t>
            </a:r>
            <a:r>
              <a:rPr lang="en-US" dirty="0" err="1" smtClean="0"/>
              <a:t>lysosomes</a:t>
            </a:r>
            <a:r>
              <a:rPr lang="en-US" dirty="0" smtClean="0"/>
              <a:t>. </a:t>
            </a:r>
          </a:p>
          <a:p>
            <a:endParaRPr lang="en-US" dirty="0"/>
          </a:p>
        </p:txBody>
      </p:sp>
      <p:sp>
        <p:nvSpPr>
          <p:cNvPr id="2" name="Title 1"/>
          <p:cNvSpPr>
            <a:spLocks noGrp="1"/>
          </p:cNvSpPr>
          <p:nvPr>
            <p:ph type="title"/>
          </p:nvPr>
        </p:nvSpPr>
        <p:spPr/>
        <p:txBody>
          <a:bodyPr/>
          <a:lstStyle/>
          <a:p>
            <a:r>
              <a:rPr lang="en-US" dirty="0" smtClean="0"/>
              <a:t>Organization of the Organism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i="1" dirty="0" smtClean="0"/>
              <a:t>Cells</a:t>
            </a:r>
            <a:r>
              <a:rPr lang="en-US" dirty="0" smtClean="0"/>
              <a:t> are the structural and functional units of all living organisms. Organisms can be made up of one cell, like bacteria, or many cells, like animals. Cells specialize depending upon which part of the body they are located. All cells come from other cells, and they divide by mitosis or meiosis. Cells contain organelles and the genetic information of an organism. </a:t>
            </a:r>
          </a:p>
          <a:p>
            <a:r>
              <a:rPr lang="en-US" i="1" dirty="0" smtClean="0"/>
              <a:t>Tissues</a:t>
            </a:r>
            <a:r>
              <a:rPr lang="en-US" dirty="0" smtClean="0"/>
              <a:t> are composed of many cells that work together to perform a specific function. Tissue covers most parts of an organism. There are several types of tissues, such as connective tissue, muscle tissue, nervous tissue, and epithelial tissue. </a:t>
            </a:r>
          </a:p>
          <a:p>
            <a:r>
              <a:rPr lang="en-US" i="1" dirty="0" smtClean="0"/>
              <a:t>Organs</a:t>
            </a:r>
            <a:r>
              <a:rPr lang="en-US" dirty="0" smtClean="0"/>
              <a:t> are composed of several tissues and perform one or more functions in the body. In most organs there is a unique 'main' type of tissue (such as the myocardium of the heart) and several other tissues that are found in many organs (such as connective tissue). The body is made up of many organs, including the heart, lungs, liver, eyes, and brain. </a:t>
            </a:r>
          </a:p>
          <a:p>
            <a:endParaRPr lang="en-US" dirty="0"/>
          </a:p>
        </p:txBody>
      </p:sp>
      <p:sp>
        <p:nvSpPr>
          <p:cNvPr id="2" name="Title 1"/>
          <p:cNvSpPr>
            <a:spLocks noGrp="1"/>
          </p:cNvSpPr>
          <p:nvPr>
            <p:ph type="title"/>
          </p:nvPr>
        </p:nvSpPr>
        <p:spPr/>
        <p:txBody>
          <a:bodyPr/>
          <a:lstStyle/>
          <a:p>
            <a:r>
              <a:rPr lang="en-US" dirty="0" smtClean="0"/>
              <a:t>Organization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i="1" dirty="0" smtClean="0"/>
              <a:t>Organ systems</a:t>
            </a:r>
            <a:r>
              <a:rPr lang="en-US" i="1" dirty="0" smtClean="0"/>
              <a:t> </a:t>
            </a:r>
            <a:r>
              <a:rPr lang="en-US" dirty="0" smtClean="0"/>
              <a:t>are groups of related organs that work together to perform a function or set of functions. The functions of the various organ systems usually overlap and are influenced by each other. There are eleven major organ systems in the human, including the respiratory, reproductive, digestive, skeletal, muscular, nervous, circulatory, endocrine, urinary, </a:t>
            </a:r>
            <a:r>
              <a:rPr lang="en-US" dirty="0" err="1" smtClean="0"/>
              <a:t>integumentary</a:t>
            </a:r>
            <a:r>
              <a:rPr lang="en-US" dirty="0" smtClean="0"/>
              <a:t>, and lymphatic systems. There are two main organ systems in vascular plants, the root system and the shoot system. </a:t>
            </a:r>
          </a:p>
          <a:p>
            <a:r>
              <a:rPr lang="en-US" dirty="0" smtClean="0"/>
              <a:t>The </a:t>
            </a:r>
            <a:r>
              <a:rPr lang="en-US" b="1" i="1" dirty="0" smtClean="0"/>
              <a:t>whole organism</a:t>
            </a:r>
            <a:r>
              <a:rPr lang="en-US" i="1" dirty="0" smtClean="0"/>
              <a:t> </a:t>
            </a:r>
            <a:r>
              <a:rPr lang="en-US" dirty="0" smtClean="0"/>
              <a:t>is composed of all of the various organ systems. Its functions are carried out by cooperation between all of the systems. </a:t>
            </a:r>
          </a:p>
          <a:p>
            <a:endParaRPr lang="en-US" dirty="0"/>
          </a:p>
        </p:txBody>
      </p:sp>
      <p:sp>
        <p:nvSpPr>
          <p:cNvPr id="2" name="Title 1"/>
          <p:cNvSpPr>
            <a:spLocks noGrp="1"/>
          </p:cNvSpPr>
          <p:nvPr>
            <p:ph type="title"/>
          </p:nvPr>
        </p:nvSpPr>
        <p:spPr/>
        <p:txBody>
          <a:bodyPr/>
          <a:lstStyle/>
          <a:p>
            <a:r>
              <a:rPr lang="en-US" dirty="0" smtClean="0"/>
              <a:t>Organization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Living organisms are able to recognize both internal and external stimuli, and they can respond to these stimuli. For example, plants can detect light from the Sun and respond to this stimuli by bending toward the light.</a:t>
            </a:r>
          </a:p>
          <a:p>
            <a:r>
              <a:rPr lang="en-US" dirty="0" smtClean="0"/>
              <a:t>This stimulus can be physical or chemical; internal or external</a:t>
            </a:r>
            <a:endParaRPr lang="en-US" dirty="0"/>
          </a:p>
        </p:txBody>
      </p:sp>
      <p:sp>
        <p:nvSpPr>
          <p:cNvPr id="2" name="Title 1"/>
          <p:cNvSpPr>
            <a:spLocks noGrp="1"/>
          </p:cNvSpPr>
          <p:nvPr>
            <p:ph type="title"/>
          </p:nvPr>
        </p:nvSpPr>
        <p:spPr/>
        <p:txBody>
          <a:bodyPr/>
          <a:lstStyle/>
          <a:p>
            <a:r>
              <a:rPr lang="en-US" dirty="0" smtClean="0"/>
              <a:t>Response to Stimuli</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Is the maintenance of a stable level of internal conditions even though environmental conditions are constantly changing</a:t>
            </a:r>
          </a:p>
          <a:p>
            <a:r>
              <a:rPr lang="en-US" dirty="0" smtClean="0"/>
              <a:t>Many processes that occur within living organisms must occur within a certain temperature and pH range. So, living organisms must possess the ability to maintain a constant internal environment. That is, they must be able to maintain homeostasis. </a:t>
            </a:r>
          </a:p>
          <a:p>
            <a:r>
              <a:rPr lang="en-US" dirty="0" smtClean="0"/>
              <a:t>Sweating and shivering are examples of processes that occur in order to maintain homeostasis. When a person gets too hot, they sweat, so when the sweat evaporates, heat is removed from the person. When a person gets too cold, they shiver. Shivering forces a person's body to move. This movement generates enough energy to increase the person's temperature.</a:t>
            </a:r>
          </a:p>
          <a:p>
            <a:endParaRPr lang="en-US" dirty="0"/>
          </a:p>
        </p:txBody>
      </p:sp>
      <p:sp>
        <p:nvSpPr>
          <p:cNvPr id="2" name="Title 1"/>
          <p:cNvSpPr>
            <a:spLocks noGrp="1"/>
          </p:cNvSpPr>
          <p:nvPr>
            <p:ph type="title"/>
          </p:nvPr>
        </p:nvSpPr>
        <p:spPr/>
        <p:txBody>
          <a:bodyPr/>
          <a:lstStyle/>
          <a:p>
            <a:r>
              <a:rPr lang="en-US" dirty="0" smtClean="0"/>
              <a:t>Homeostasis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TotalTime>
  <Words>2025</Words>
  <Application>Microsoft Office PowerPoint</Application>
  <PresentationFormat>On-screen Show (4:3)</PresentationFormat>
  <Paragraphs>176</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BIOLOGY Keystone Remediation</vt:lpstr>
      <vt:lpstr>Seven Characteristics of Life</vt:lpstr>
      <vt:lpstr>Organization and Cells</vt:lpstr>
      <vt:lpstr>Organization</vt:lpstr>
      <vt:lpstr>Organization of the Organism</vt:lpstr>
      <vt:lpstr>Organization</vt:lpstr>
      <vt:lpstr>Organization</vt:lpstr>
      <vt:lpstr>Response to Stimuli</vt:lpstr>
      <vt:lpstr>Homeostasis</vt:lpstr>
      <vt:lpstr>Metabolism</vt:lpstr>
      <vt:lpstr>Growth and Development</vt:lpstr>
      <vt:lpstr>Reproduction</vt:lpstr>
      <vt:lpstr>Change Through Time</vt:lpstr>
      <vt:lpstr>Cell Theory</vt:lpstr>
      <vt:lpstr>Cell Theory</vt:lpstr>
      <vt:lpstr>Cells</vt:lpstr>
      <vt:lpstr>Prokaryotes</vt:lpstr>
      <vt:lpstr>Eukaryotes</vt:lpstr>
      <vt:lpstr>Prokaryote Vs. Eukaryote</vt:lpstr>
      <vt:lpstr>Comparison of Prokaryote and Eukaryote</vt:lpstr>
      <vt:lpstr>Cell Structure</vt:lpstr>
      <vt:lpstr>Organelles</vt:lpstr>
      <vt:lpstr>Organelles</vt:lpstr>
      <vt:lpstr>Organelles</vt:lpstr>
      <vt:lpstr>Organelles</vt:lpstr>
      <vt:lpstr>Nutrients in the Cell</vt:lpstr>
      <vt:lpstr>Plant Cell Vs. Animal Cell</vt:lpstr>
    </vt:vector>
  </TitlesOfParts>
  <Company>TASD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Keystone Remediation</dc:title>
  <dc:creator>TASD</dc:creator>
  <cp:lastModifiedBy>kklingaman</cp:lastModifiedBy>
  <cp:revision>12</cp:revision>
  <dcterms:created xsi:type="dcterms:W3CDTF">2012-10-03T17:58:17Z</dcterms:created>
  <dcterms:modified xsi:type="dcterms:W3CDTF">2014-10-06T13:11:58Z</dcterms:modified>
</cp:coreProperties>
</file>